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30" r:id="rId1"/>
  </p:sldMasterIdLst>
  <p:notesMasterIdLst>
    <p:notesMasterId r:id="rId15"/>
  </p:notesMasterIdLst>
  <p:handoutMasterIdLst>
    <p:handoutMasterId r:id="rId16"/>
  </p:handoutMasterIdLst>
  <p:sldIdLst>
    <p:sldId id="501" r:id="rId2"/>
    <p:sldId id="383" r:id="rId3"/>
    <p:sldId id="649" r:id="rId4"/>
    <p:sldId id="662" r:id="rId5"/>
    <p:sldId id="676" r:id="rId6"/>
    <p:sldId id="666" r:id="rId7"/>
    <p:sldId id="654" r:id="rId8"/>
    <p:sldId id="677" r:id="rId9"/>
    <p:sldId id="667" r:id="rId10"/>
    <p:sldId id="670" r:id="rId11"/>
    <p:sldId id="672" r:id="rId12"/>
    <p:sldId id="678" r:id="rId13"/>
    <p:sldId id="679" r:id="rId14"/>
  </p:sldIdLst>
  <p:sldSz cx="9144000" cy="6858000" type="letter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23BFF"/>
    <a:srgbClr val="0E7B04"/>
    <a:srgbClr val="FFBB20"/>
    <a:srgbClr val="020000"/>
    <a:srgbClr val="18C908"/>
    <a:srgbClr val="FF301B"/>
    <a:srgbClr val="C1FFF0"/>
    <a:srgbClr val="DDE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192"/>
    <p:restoredTop sz="87309" autoAdjust="0"/>
  </p:normalViewPr>
  <p:slideViewPr>
    <p:cSldViewPr>
      <p:cViewPr varScale="1">
        <p:scale>
          <a:sx n="92" d="100"/>
          <a:sy n="92" d="100"/>
        </p:scale>
        <p:origin x="192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5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2080"/>
    </p:cViewPr>
  </p:sorterViewPr>
  <p:notesViewPr>
    <p:cSldViewPr>
      <p:cViewPr varScale="1">
        <p:scale>
          <a:sx n="193" d="100"/>
          <a:sy n="193" d="100"/>
        </p:scale>
        <p:origin x="200" y="45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opperplate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opperplate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pperplate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D14B666-DCB2-B240-95BA-17CF7BED18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60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7319BFDF-F953-324C-9907-A4285441D0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010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647EC9-AFC9-134F-91B0-88E9E96E29D6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1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8683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17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2BFADA-5083-6C42-8FC5-3FFE8AEC4AC1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6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96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4467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2BFADA-5083-6C42-8FC5-3FFE8AEC4AC1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8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96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8068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2BFADA-5083-6C42-8FC5-3FFE8AEC4AC1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10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96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5820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2BFADA-5083-6C42-8FC5-3FFE8AEC4AC1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11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96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7420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10/6/20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659AC4A-1BEA-CC43-A406-17C35A0021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FF29-2BE4-5440-AA8E-162C2B6A2C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F7B4C004-2D9E-FC4C-94C2-B311B8556B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997FBC1A-D1AB-074B-97D1-26C7408222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10/6/20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B8B46F2-3B96-0D4B-A2BF-2262FB3540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/>
              <a:t>10/6/20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8D8F-2A5C-CC45-8663-26734EBCA2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10/6/20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1F334C6C-39ED-B64C-A6A7-325F0AFD8F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10/6/20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9905DBF-68C3-0445-8270-DB23A15D2A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10/6/20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1A729D-F1A8-6B45-A5E7-FDC85B8DA3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5AF2031-28E2-2E4C-8731-4E39EDFE4B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10/6/20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CC532975-ABD2-B34C-B836-CBB3B70B5FB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/>
              <a:t>10/6/20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10/6/20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nl-NL"/>
              <a:t>PHYS 8750, Clemson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FBCAEBE-9FF7-4744-92F4-19AAB4C7E9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hdr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etStreamlinePic-CristophGarthUCdavis.jpg">
            <a:extLst>
              <a:ext uri="{FF2B5EF4-FFF2-40B4-BE49-F238E27FC236}">
                <a16:creationId xmlns:a16="http://schemas.microsoft.com/office/drawing/2014/main" id="{454CC824-81CF-034F-9DAA-E089E10F8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6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8FD9A-0D78-2B45-8603-C8E2B95F7ACE}"/>
              </a:ext>
            </a:extLst>
          </p:cNvPr>
          <p:cNvSpPr txBox="1"/>
          <p:nvPr/>
        </p:nvSpPr>
        <p:spPr>
          <a:xfrm>
            <a:off x="533400" y="6550223"/>
            <a:ext cx="8122880" cy="307777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latin typeface="+mn-lt"/>
              </a:rPr>
              <a:t>Jet flow visualization     Cristoph Garth    Institute for Data Analysis and Visualization – UC Davis</a:t>
            </a: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165839" y="125467"/>
            <a:ext cx="6858001" cy="1219202"/>
          </a:xfrm>
        </p:spPr>
        <p:txBody>
          <a:bodyPr anchor="ctr">
            <a:normAutofit/>
          </a:bodyPr>
          <a:lstStyle/>
          <a:p>
            <a:pPr algn="ctr" eaLnBrk="1" hangingPunct="1">
              <a:lnSpc>
                <a:spcPct val="65000"/>
              </a:lnSpc>
              <a:spcBef>
                <a:spcPct val="50000"/>
              </a:spcBef>
            </a:pPr>
            <a:r>
              <a:rPr lang="en-US" sz="3200" i="1" dirty="0">
                <a:solidFill>
                  <a:srgbClr val="FFFF00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PHYS 8750</a:t>
            </a:r>
            <a:br>
              <a:rPr lang="en-US" sz="3200" i="1" dirty="0">
                <a:solidFill>
                  <a:srgbClr val="FFFF00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200" i="1" dirty="0">
                <a:solidFill>
                  <a:srgbClr val="FFFF00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Numerical Fluid Dynamics</a:t>
            </a:r>
            <a:endParaRPr lang="en-US" sz="3200" i="1" dirty="0">
              <a:solidFill>
                <a:srgbClr val="FFFF00"/>
              </a:solidFill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-1524000" y="3694624"/>
            <a:ext cx="5989637" cy="615462"/>
          </a:xfrm>
        </p:spPr>
        <p:txBody>
          <a:bodyPr/>
          <a:lstStyle/>
          <a:p>
            <a:pPr marL="0" indent="0" algn="ctr" eaLnBrk="1" hangingPunct="1">
              <a:buFont typeface="Wingdings" pitchFamily="-108" charset="2"/>
              <a:buNone/>
            </a:pPr>
            <a:r>
              <a:rPr lang="en-US" i="1" dirty="0">
                <a:solidFill>
                  <a:schemeClr val="bg1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Fall, 2020</a:t>
            </a:r>
            <a:endParaRPr lang="en-US" dirty="0">
              <a:solidFill>
                <a:schemeClr val="bg1"/>
              </a:solidFill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10/6/20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D110A1-B2F5-FD49-B8C8-A5B1BCB6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315" y="6179502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815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534400" cy="75895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itchFamily="-111" charset="0"/>
              </a:rPr>
              <a:t>Corner Transport Upstream (CTU)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50D27-513F-FB42-92C7-8E87E11C5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10/6/20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64784BA-AC7A-FC4F-A50C-6E1855E5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8574BF-2C32-454F-B2A8-C892FCFDE645}"/>
                  </a:ext>
                </a:extLst>
              </p:cNvPr>
              <p:cNvSpPr/>
              <p:nvPr/>
            </p:nvSpPr>
            <p:spPr>
              <a:xfrm>
                <a:off x="860984" y="1791154"/>
                <a:ext cx="7422032" cy="695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𝑈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𝑈𝑉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rgbClr val="0E7B04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8574BF-2C32-454F-B2A8-C892FCFDE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84" y="1791154"/>
                <a:ext cx="7422032" cy="695447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1A772FE-0271-4D44-B1D3-F85887667A84}"/>
              </a:ext>
            </a:extLst>
          </p:cNvPr>
          <p:cNvSpPr txBox="1"/>
          <p:nvPr/>
        </p:nvSpPr>
        <p:spPr>
          <a:xfrm>
            <a:off x="173210" y="1371600"/>
            <a:ext cx="439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  <a:latin typeface="+mj-lt"/>
              </a:rPr>
              <a:t>Truncation error after Taylor expansion: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1502E-EB41-094B-BF13-2D026CDF72CF}"/>
              </a:ext>
            </a:extLst>
          </p:cNvPr>
          <p:cNvGrpSpPr/>
          <p:nvPr/>
        </p:nvGrpSpPr>
        <p:grpSpPr>
          <a:xfrm>
            <a:off x="2895600" y="2373477"/>
            <a:ext cx="5387416" cy="393310"/>
            <a:chOff x="2895600" y="2469574"/>
            <a:chExt cx="5387416" cy="39331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4C8FF16-CD74-5847-A6B4-99F6868C280C}"/>
                </a:ext>
              </a:extLst>
            </p:cNvPr>
            <p:cNvCxnSpPr/>
            <p:nvPr/>
          </p:nvCxnSpPr>
          <p:spPr>
            <a:xfrm>
              <a:off x="6858000" y="2582698"/>
              <a:ext cx="1425016" cy="0"/>
            </a:xfrm>
            <a:prstGeom prst="line">
              <a:avLst/>
            </a:prstGeom>
            <a:ln w="38100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1E8995-C53F-254B-8DCA-107B1B8177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1497" y="2599647"/>
              <a:ext cx="227076" cy="263236"/>
            </a:xfrm>
            <a:prstGeom prst="line">
              <a:avLst/>
            </a:prstGeom>
            <a:ln w="38100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EA8D921-CB82-F740-80CE-4244605726E9}"/>
                </a:ext>
              </a:extLst>
            </p:cNvPr>
            <p:cNvCxnSpPr>
              <a:cxnSpLocks/>
            </p:cNvCxnSpPr>
            <p:nvPr/>
          </p:nvCxnSpPr>
          <p:spPr>
            <a:xfrm>
              <a:off x="3161569" y="2862884"/>
              <a:ext cx="4149928" cy="0"/>
            </a:xfrm>
            <a:prstGeom prst="line">
              <a:avLst/>
            </a:prstGeom>
            <a:ln w="38100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07C81A-55B0-7449-BF7E-629642BD03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5600" y="2469574"/>
              <a:ext cx="265970" cy="393310"/>
            </a:xfrm>
            <a:prstGeom prst="straightConnector1">
              <a:avLst/>
            </a:prstGeom>
            <a:ln w="38100"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86A68E-A603-224D-BDB4-FAA5BBFE662F}"/>
                  </a:ext>
                </a:extLst>
              </p:cNvPr>
              <p:cNvSpPr txBox="1"/>
              <p:nvPr/>
            </p:nvSpPr>
            <p:spPr>
              <a:xfrm>
                <a:off x="1304790" y="4349496"/>
                <a:ext cx="6823498" cy="72372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+1/2</m:t>
                          </m:r>
                        </m:sup>
                      </m:sSubSup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U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1/2,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−1/2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𝑈𝑉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18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86A68E-A603-224D-BDB4-FAA5BBFE6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790" y="4349496"/>
                <a:ext cx="6823498" cy="723724"/>
              </a:xfrm>
              <a:prstGeom prst="rect">
                <a:avLst/>
              </a:prstGeom>
              <a:blipFill>
                <a:blip r:embed="rId4"/>
                <a:stretch>
                  <a:fillRect b="-13559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F8BE1F-9C12-4F4C-8155-4EFA9F196348}"/>
                  </a:ext>
                </a:extLst>
              </p:cNvPr>
              <p:cNvSpPr txBox="1"/>
              <p:nvPr/>
            </p:nvSpPr>
            <p:spPr>
              <a:xfrm>
                <a:off x="2257051" y="3200400"/>
                <a:ext cx="4815202" cy="64998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+1/2</m:t>
                          </m:r>
                        </m:sup>
                      </m:sSubSup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U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1/2,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−1/2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F8BE1F-9C12-4F4C-8155-4EFA9F19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051" y="3200400"/>
                <a:ext cx="4815202" cy="6499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8E5B837B-2552-1E49-B378-13F40E91B6E5}"/>
              </a:ext>
            </a:extLst>
          </p:cNvPr>
          <p:cNvSpPr txBox="1"/>
          <p:nvPr/>
        </p:nvSpPr>
        <p:spPr>
          <a:xfrm>
            <a:off x="161163" y="2819400"/>
            <a:ext cx="840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</a:rPr>
              <a:t>Forward-in-time and upstream scheme:</a:t>
            </a: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36252055-DA8B-274A-8B51-3824E55C98EE}"/>
              </a:ext>
            </a:extLst>
          </p:cNvPr>
          <p:cNvSpPr/>
          <p:nvPr/>
        </p:nvSpPr>
        <p:spPr>
          <a:xfrm>
            <a:off x="4587794" y="3865008"/>
            <a:ext cx="246888" cy="47680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C8C816-8135-B348-9103-DE1AF44B55BC}"/>
              </a:ext>
            </a:extLst>
          </p:cNvPr>
          <p:cNvSpPr txBox="1"/>
          <p:nvPr/>
        </p:nvSpPr>
        <p:spPr>
          <a:xfrm>
            <a:off x="161163" y="3874801"/>
            <a:ext cx="791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Modification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559559-CCA5-BA42-9607-28B867C2D4B4}"/>
                  </a:ext>
                </a:extLst>
              </p:cNvPr>
              <p:cNvSpPr txBox="1"/>
              <p:nvPr/>
            </p:nvSpPr>
            <p:spPr>
              <a:xfrm>
                <a:off x="1304790" y="5693167"/>
                <a:ext cx="6823498" cy="45845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+1/2</m:t>
                          </m:r>
                        </m:sup>
                      </m:sSubSup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U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1/2,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−1/2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𝑈𝑉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−1/2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−1/2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en-US" sz="18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559559-CCA5-BA42-9607-28B867C2D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790" y="5693167"/>
                <a:ext cx="6823498" cy="458459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D8B7C72-1EFA-F747-9BCE-8178A7509760}"/>
              </a:ext>
            </a:extLst>
          </p:cNvPr>
          <p:cNvSpPr txBox="1"/>
          <p:nvPr/>
        </p:nvSpPr>
        <p:spPr>
          <a:xfrm>
            <a:off x="160364" y="5193268"/>
            <a:ext cx="791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Corner Transport Upstream (CTU) method</a:t>
            </a:r>
          </a:p>
        </p:txBody>
      </p:sp>
    </p:spTree>
    <p:extLst>
      <p:ext uri="{BB962C8B-B14F-4D97-AF65-F5344CB8AC3E}">
        <p14:creationId xmlns:p14="http://schemas.microsoft.com/office/powerpoint/2010/main" val="338458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itchFamily="-111" charset="0"/>
              </a:rPr>
              <a:t>Lax-</a:t>
            </a:r>
            <a:r>
              <a:rPr lang="en-US" dirty="0" err="1">
                <a:latin typeface="Arial" pitchFamily="-111" charset="0"/>
              </a:rPr>
              <a:t>Wendroff</a:t>
            </a:r>
            <a:r>
              <a:rPr lang="en-US" dirty="0">
                <a:latin typeface="Arial" pitchFamily="-111" charset="0"/>
              </a:rPr>
              <a:t>-CTU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50D27-513F-FB42-92C7-8E87E11C5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10/6/20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64784BA-AC7A-FC4F-A50C-6E1855E5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3BA64B-CD83-DF41-B9DF-1A46A1D33155}"/>
                  </a:ext>
                </a:extLst>
              </p:cNvPr>
              <p:cNvSpPr txBox="1"/>
              <p:nvPr/>
            </p:nvSpPr>
            <p:spPr>
              <a:xfrm>
                <a:off x="6119234" y="1485395"/>
                <a:ext cx="1906037" cy="62453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18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  <m:r>
                        <a:rPr lang="en-US" sz="180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sz="18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1800" dirty="0">
                  <a:solidFill>
                    <a:srgbClr val="0E7B04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3BA64B-CD83-DF41-B9DF-1A46A1D33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234" y="1485395"/>
                <a:ext cx="1906037" cy="624530"/>
              </a:xfrm>
              <a:prstGeom prst="rect">
                <a:avLst/>
              </a:prstGeom>
              <a:blipFill>
                <a:blip r:embed="rId3"/>
                <a:stretch>
                  <a:fillRect b="-9804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FC0AEA1-B905-CB49-B454-DB529FF530ED}"/>
              </a:ext>
            </a:extLst>
          </p:cNvPr>
          <p:cNvSpPr txBox="1"/>
          <p:nvPr/>
        </p:nvSpPr>
        <p:spPr>
          <a:xfrm>
            <a:off x="446679" y="2333118"/>
            <a:ext cx="7916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Corner Transport Upstream </a:t>
            </a:r>
          </a:p>
          <a:p>
            <a:r>
              <a:rPr lang="en-US" sz="1800" dirty="0">
                <a:solidFill>
                  <a:srgbClr val="0070C0"/>
                </a:solidFill>
              </a:rPr>
              <a:t>(CTU)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7687CE-BDE1-0D4B-887D-EF9BD6243458}"/>
                  </a:ext>
                </a:extLst>
              </p:cNvPr>
              <p:cNvSpPr txBox="1"/>
              <p:nvPr/>
            </p:nvSpPr>
            <p:spPr>
              <a:xfrm>
                <a:off x="5447183" y="2344019"/>
                <a:ext cx="3250138" cy="62453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0≤</m:t>
                      </m:r>
                      <m:r>
                        <a:rPr lang="en-US" sz="18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8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≤1,0≤</m:t>
                      </m:r>
                      <m:r>
                        <a:rPr lang="en-US" sz="180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sz="18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  <m:r>
                        <a:rPr lang="en-US" sz="18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18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 </m:t>
                      </m:r>
                    </m:oMath>
                  </m:oMathPara>
                </a14:m>
                <a:endParaRPr lang="en-US" sz="18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7687CE-BDE1-0D4B-887D-EF9BD6243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183" y="2344019"/>
                <a:ext cx="3250138" cy="624530"/>
              </a:xfrm>
              <a:prstGeom prst="rect">
                <a:avLst/>
              </a:prstGeom>
              <a:blipFill>
                <a:blip r:embed="rId4"/>
                <a:stretch>
                  <a:fillRect b="-9804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BB7F69A-67FA-0B44-BCA0-CBB5E107AAA2}"/>
              </a:ext>
            </a:extLst>
          </p:cNvPr>
          <p:cNvSpPr txBox="1"/>
          <p:nvPr/>
        </p:nvSpPr>
        <p:spPr>
          <a:xfrm>
            <a:off x="469738" y="1575190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</a:rPr>
              <a:t>Forward-in-time and upstream scheme, </a:t>
            </a:r>
          </a:p>
          <a:p>
            <a:r>
              <a:rPr lang="en-US" sz="1800" dirty="0">
                <a:solidFill>
                  <a:srgbClr val="002060"/>
                </a:solidFill>
              </a:rPr>
              <a:t>stability condition: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15FC5B-8804-CA47-82D9-E276B98714FA}"/>
              </a:ext>
            </a:extLst>
          </p:cNvPr>
          <p:cNvSpPr txBox="1"/>
          <p:nvPr/>
        </p:nvSpPr>
        <p:spPr>
          <a:xfrm>
            <a:off x="294825" y="3143287"/>
            <a:ext cx="791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Truncation Error of CTU: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AD4DDE9-C7A1-3D44-B935-6511CF79C74B}"/>
                  </a:ext>
                </a:extLst>
              </p:cNvPr>
              <p:cNvSpPr/>
              <p:nvPr/>
            </p:nvSpPr>
            <p:spPr>
              <a:xfrm>
                <a:off x="781284" y="3527395"/>
                <a:ext cx="7916037" cy="762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𝑈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AD4DDE9-C7A1-3D44-B935-6511CF79C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84" y="3527395"/>
                <a:ext cx="7916037" cy="762516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82EF20-2C15-274C-9F77-DA51ED9CB9B0}"/>
                  </a:ext>
                </a:extLst>
              </p:cNvPr>
              <p:cNvSpPr txBox="1"/>
              <p:nvPr/>
            </p:nvSpPr>
            <p:spPr>
              <a:xfrm>
                <a:off x="1828800" y="4317435"/>
                <a:ext cx="7684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First-order of accuracy: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, highly damping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82EF20-2C15-274C-9F77-DA51ED9CB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4317435"/>
                <a:ext cx="7684759" cy="369332"/>
              </a:xfrm>
              <a:prstGeom prst="rect">
                <a:avLst/>
              </a:prstGeom>
              <a:blipFill>
                <a:blip r:embed="rId6"/>
                <a:stretch>
                  <a:fillRect l="-661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wn Arrow 5">
            <a:extLst>
              <a:ext uri="{FF2B5EF4-FFF2-40B4-BE49-F238E27FC236}">
                <a16:creationId xmlns:a16="http://schemas.microsoft.com/office/drawing/2014/main" id="{863F7784-F71F-0546-A7C2-B086D568F941}"/>
              </a:ext>
            </a:extLst>
          </p:cNvPr>
          <p:cNvSpPr/>
          <p:nvPr/>
        </p:nvSpPr>
        <p:spPr>
          <a:xfrm>
            <a:off x="5398692" y="4686767"/>
            <a:ext cx="240108" cy="74717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72B41D-915F-A442-A9A6-2E8E2ACE4193}"/>
              </a:ext>
            </a:extLst>
          </p:cNvPr>
          <p:cNvSpPr txBox="1"/>
          <p:nvPr/>
        </p:nvSpPr>
        <p:spPr>
          <a:xfrm>
            <a:off x="280970" y="4741297"/>
            <a:ext cx="945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Lax-</a:t>
            </a:r>
            <a:r>
              <a:rPr lang="en-US" sz="1800" dirty="0" err="1">
                <a:solidFill>
                  <a:srgbClr val="0070C0"/>
                </a:solidFill>
              </a:rPr>
              <a:t>Wendroff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+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CTU</a:t>
            </a:r>
            <a:r>
              <a:rPr lang="en-US" sz="1800" dirty="0"/>
              <a:t>: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</a:p>
          <a:p>
            <a:r>
              <a:rPr lang="en-US" sz="1800" dirty="0">
                <a:solidFill>
                  <a:srgbClr val="0070C0"/>
                </a:solidFill>
              </a:rPr>
              <a:t>lessen damping </a:t>
            </a:r>
            <a:r>
              <a:rPr lang="en-US" sz="1800" dirty="0"/>
              <a:t>+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correct directionality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ED8559-446F-8F4B-B4B0-CCDD53CCFD25}"/>
                  </a:ext>
                </a:extLst>
              </p:cNvPr>
              <p:cNvSpPr txBox="1"/>
              <p:nvPr/>
            </p:nvSpPr>
            <p:spPr>
              <a:xfrm>
                <a:off x="1160250" y="5638797"/>
                <a:ext cx="7450349" cy="509307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U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𝑈𝑉</m:t>
                    </m:r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endParaRPr lang="en-US" sz="18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ED8559-446F-8F4B-B4B0-CCDD53CCF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50" y="5638797"/>
                <a:ext cx="7450349" cy="509307"/>
              </a:xfrm>
              <a:prstGeom prst="rect">
                <a:avLst/>
              </a:prstGeom>
              <a:blipFill>
                <a:blip r:embed="rId7"/>
                <a:stretch>
                  <a:fillRect l="-1358" b="-7317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29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BD55-28F3-9C45-971A-1983E740E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3E524-B481-AE4D-ABB6-62FA70117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10/6/20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9576D-93D7-A34E-9188-CED7D0C7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4E4136-1A8E-BB4A-BF7E-714489565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36D5A-A8E4-7D40-84E3-9430E46B15A7}"/>
              </a:ext>
            </a:extLst>
          </p:cNvPr>
          <p:cNvSpPr txBox="1"/>
          <p:nvPr/>
        </p:nvSpPr>
        <p:spPr>
          <a:xfrm>
            <a:off x="225552" y="1371600"/>
            <a:ext cx="945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Lax-</a:t>
            </a:r>
            <a:r>
              <a:rPr lang="en-US" sz="1800" dirty="0" err="1">
                <a:solidFill>
                  <a:srgbClr val="0070C0"/>
                </a:solidFill>
              </a:rPr>
              <a:t>Wendroff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+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CTU</a:t>
            </a:r>
            <a:r>
              <a:rPr lang="en-US" sz="1800" dirty="0"/>
              <a:t>: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</a:p>
          <a:p>
            <a:r>
              <a:rPr lang="en-US" sz="1800" dirty="0">
                <a:solidFill>
                  <a:srgbClr val="0070C0"/>
                </a:solidFill>
              </a:rPr>
              <a:t>lessen damping </a:t>
            </a:r>
            <a:r>
              <a:rPr lang="en-US" sz="1800" dirty="0"/>
              <a:t>+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correct directionality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14B832-933F-E44B-A6EE-C936BC86BBEF}"/>
                  </a:ext>
                </a:extLst>
              </p:cNvPr>
              <p:cNvSpPr txBox="1"/>
              <p:nvPr/>
            </p:nvSpPr>
            <p:spPr>
              <a:xfrm>
                <a:off x="996177" y="2134622"/>
                <a:ext cx="7450349" cy="509307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U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𝑈𝑉</m:t>
                    </m:r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endParaRPr lang="en-US" sz="18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14B832-933F-E44B-A6EE-C936BC86B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77" y="2134622"/>
                <a:ext cx="7450349" cy="509307"/>
              </a:xfrm>
              <a:prstGeom prst="rect">
                <a:avLst/>
              </a:prstGeom>
              <a:blipFill>
                <a:blip r:embed="rId2"/>
                <a:stretch>
                  <a:fillRect l="-1358" b="-7317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AA4D8AC1-59AC-6F4C-8BA5-F21F0BDCFB97}"/>
              </a:ext>
            </a:extLst>
          </p:cNvPr>
          <p:cNvSpPr txBox="1">
            <a:spLocks noChangeArrowheads="1"/>
          </p:cNvSpPr>
          <p:nvPr/>
        </p:nvSpPr>
        <p:spPr>
          <a:xfrm>
            <a:off x="454152" y="155448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Arial" pitchFamily="-111" charset="0"/>
              </a:rPr>
              <a:t>Lax-</a:t>
            </a:r>
            <a:r>
              <a:rPr lang="en-US" dirty="0" err="1">
                <a:latin typeface="Arial" pitchFamily="-111" charset="0"/>
              </a:rPr>
              <a:t>Wendroff</a:t>
            </a:r>
            <a:r>
              <a:rPr lang="en-US" dirty="0">
                <a:latin typeface="Arial" pitchFamily="-111" charset="0"/>
              </a:rPr>
              <a:t>-CTU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D5855-C60C-E84B-99FD-B88A84327472}"/>
              </a:ext>
            </a:extLst>
          </p:cNvPr>
          <p:cNvSpPr txBox="1"/>
          <p:nvPr/>
        </p:nvSpPr>
        <p:spPr>
          <a:xfrm>
            <a:off x="191498" y="2667000"/>
            <a:ext cx="758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  <a:latin typeface="+mj-lt"/>
              </a:rPr>
              <a:t>Necessary and sufficient stability condition: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A1D599-6D5B-D94A-8181-B69B70F1648F}"/>
                  </a:ext>
                </a:extLst>
              </p:cNvPr>
              <p:cNvSpPr txBox="1"/>
              <p:nvPr/>
            </p:nvSpPr>
            <p:spPr>
              <a:xfrm>
                <a:off x="1570505" y="4063259"/>
                <a:ext cx="6039566" cy="118096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U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𝑈𝑉</m:t>
                    </m:r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endParaRPr lang="en-US" sz="18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A1D599-6D5B-D94A-8181-B69B70F16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505" y="4063259"/>
                <a:ext cx="6039566" cy="1180964"/>
              </a:xfrm>
              <a:prstGeom prst="rect">
                <a:avLst/>
              </a:prstGeom>
              <a:blipFill>
                <a:blip r:embed="rId3"/>
                <a:stretch>
                  <a:fillRect b="-3158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B9DA31F-E223-3A48-B4C2-72B295C991E5}"/>
                  </a:ext>
                </a:extLst>
              </p:cNvPr>
              <p:cNvSpPr/>
              <p:nvPr/>
            </p:nvSpPr>
            <p:spPr>
              <a:xfrm>
                <a:off x="3498855" y="3032026"/>
                <a:ext cx="1659365" cy="670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0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  <m:r>
                        <a:rPr lang="en-US" sz="20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000" dirty="0">
                  <a:solidFill>
                    <a:srgbClr val="0E7B04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B9DA31F-E223-3A48-B4C2-72B295C991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855" y="3032026"/>
                <a:ext cx="1659365" cy="670696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3633706-1075-3C42-A2C2-950F9E091A6A}"/>
              </a:ext>
            </a:extLst>
          </p:cNvPr>
          <p:cNvSpPr txBox="1"/>
          <p:nvPr/>
        </p:nvSpPr>
        <p:spPr>
          <a:xfrm>
            <a:off x="197843" y="3669268"/>
            <a:ext cx="840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</a:rPr>
              <a:t>Stability-improved: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91D97D-2A5D-D342-91CC-A6A7D21BE11A}"/>
              </a:ext>
            </a:extLst>
          </p:cNvPr>
          <p:cNvSpPr txBox="1"/>
          <p:nvPr/>
        </p:nvSpPr>
        <p:spPr>
          <a:xfrm>
            <a:off x="177061" y="5283002"/>
            <a:ext cx="758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  <a:latin typeface="+mj-lt"/>
              </a:rPr>
              <a:t>Necessary and sufficient stability condition: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D83F1-E1D8-6941-AB81-AB0E24E0C29E}"/>
                  </a:ext>
                </a:extLst>
              </p:cNvPr>
              <p:cNvSpPr txBox="1"/>
              <p:nvPr/>
            </p:nvSpPr>
            <p:spPr>
              <a:xfrm>
                <a:off x="2971800" y="5679451"/>
                <a:ext cx="3250138" cy="62453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0≤</m:t>
                      </m:r>
                      <m:r>
                        <a:rPr lang="en-US" sz="18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8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≤1,0≤</m:t>
                      </m:r>
                      <m:r>
                        <a:rPr lang="en-US" sz="180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sz="18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  <m:r>
                        <a:rPr lang="en-US" sz="18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18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 </m:t>
                      </m:r>
                    </m:oMath>
                  </m:oMathPara>
                </a14:m>
                <a:endParaRPr lang="en-US" sz="18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D83F1-E1D8-6941-AB81-AB0E24E0C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5679451"/>
                <a:ext cx="3250138" cy="624530"/>
              </a:xfrm>
              <a:prstGeom prst="rect">
                <a:avLst/>
              </a:prstGeom>
              <a:blipFill>
                <a:blip r:embed="rId5"/>
                <a:stretch>
                  <a:fillRect b="-9804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39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5A6E8B-F3FE-B14D-9A59-9874BA85A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10/6/20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4B3CB-2EBE-7A4E-AE59-7D5AC5E9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A0261-7BFC-9C45-826D-ABC8466C3B4D}"/>
              </a:ext>
            </a:extLst>
          </p:cNvPr>
          <p:cNvSpPr txBox="1"/>
          <p:nvPr/>
        </p:nvSpPr>
        <p:spPr>
          <a:xfrm>
            <a:off x="1371600" y="180146"/>
            <a:ext cx="6096000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a typeface="Cambria Math" panose="02040503050406030204" pitchFamily="18" charset="0"/>
              </a:rPr>
              <a:t>Problem of 2-D Upstream Scheme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077BAF1-DFED-3040-A5F4-89CEE433C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p:pic>
        <p:nvPicPr>
          <p:cNvPr id="3" name="Online Media 2" descr="Advection_2D_ForwardTimeUpstream0.70711.mp4">
            <a:hlinkClick r:id="" action="ppaction://media"/>
            <a:extLst>
              <a:ext uri="{FF2B5EF4-FFF2-40B4-BE49-F238E27FC236}">
                <a16:creationId xmlns:a16="http://schemas.microsoft.com/office/drawing/2014/main" id="{9C438914-407D-D744-9A3C-6A096BD285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333" t="4589" r="8333" b="4589"/>
          <a:stretch/>
        </p:blipFill>
        <p:spPr>
          <a:xfrm>
            <a:off x="990600" y="685800"/>
            <a:ext cx="7010400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2866" y="623748"/>
            <a:ext cx="2362200" cy="990600"/>
          </a:xfrm>
        </p:spPr>
        <p:txBody>
          <a:bodyPr/>
          <a:lstStyle/>
          <a:p>
            <a:r>
              <a:rPr lang="en-US" dirty="0"/>
              <a:t>PHYS 8750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48000" y="685800"/>
            <a:ext cx="5867400" cy="5562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/>
              <a:t>Outline</a:t>
            </a:r>
            <a:endParaRPr lang="en-US" sz="2600" dirty="0">
              <a:solidFill>
                <a:srgbClr val="C00000"/>
              </a:solidFill>
            </a:endParaRPr>
          </a:p>
          <a:p>
            <a:pPr marL="514350" indent="-514350">
              <a:spcBef>
                <a:spcPts val="1224"/>
              </a:spcBef>
              <a:buAutoNum type="arabicPeriod"/>
            </a:pPr>
            <a:r>
              <a:rPr lang="en-US" sz="2500" dirty="0">
                <a:solidFill>
                  <a:srgbClr val="C00000"/>
                </a:solidFill>
              </a:rPr>
              <a:t>2D-Problems (x and y)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	Discrete-dispersion method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	Stability condition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	Difference with 1-D problems</a:t>
            </a:r>
            <a:endParaRPr lang="en-US" sz="2400" dirty="0">
              <a:solidFill>
                <a:srgbClr val="C00000"/>
              </a:solidFill>
            </a:endParaRPr>
          </a:p>
          <a:p>
            <a:pPr marL="514350" indent="-514350">
              <a:spcBef>
                <a:spcPts val="1224"/>
              </a:spcBef>
              <a:buFont typeface="+mj-lt"/>
              <a:buAutoNum type="arabicPeriod" startAt="2"/>
            </a:pPr>
            <a:r>
              <a:rPr lang="en-US" sz="2500" dirty="0">
                <a:solidFill>
                  <a:srgbClr val="C00000"/>
                </a:solidFill>
              </a:rPr>
              <a:t>Directionality in 2D advection 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	Using upstream scheme</a:t>
            </a:r>
            <a:endParaRPr lang="en-US" sz="2400" dirty="0">
              <a:solidFill>
                <a:srgbClr val="C00000"/>
              </a:solidFill>
            </a:endParaRPr>
          </a:p>
          <a:p>
            <a:pPr marL="514350" indent="-514350">
              <a:spcBef>
                <a:spcPts val="1224"/>
              </a:spcBef>
              <a:buFont typeface="+mj-lt"/>
              <a:buAutoNum type="arabicPeriod" startAt="3"/>
            </a:pPr>
            <a:r>
              <a:rPr lang="en-US" sz="2500" dirty="0">
                <a:solidFill>
                  <a:srgbClr val="C00000"/>
                </a:solidFill>
              </a:rPr>
              <a:t>Corner Transport Upstream (CTU)</a:t>
            </a:r>
          </a:p>
          <a:p>
            <a:pPr marL="514350" indent="-514350">
              <a:spcBef>
                <a:spcPts val="1224"/>
              </a:spcBef>
              <a:buFont typeface="+mj-lt"/>
              <a:buAutoNum type="arabicPeriod" startAt="3"/>
            </a:pPr>
            <a:r>
              <a:rPr lang="en-US" sz="2500" dirty="0">
                <a:solidFill>
                  <a:srgbClr val="C00000"/>
                </a:solidFill>
              </a:rPr>
              <a:t>Lax-</a:t>
            </a:r>
            <a:r>
              <a:rPr lang="en-US" sz="2500" dirty="0" err="1">
                <a:solidFill>
                  <a:srgbClr val="C00000"/>
                </a:solidFill>
              </a:rPr>
              <a:t>Wendroff</a:t>
            </a:r>
            <a:r>
              <a:rPr lang="en-US" sz="2500" dirty="0">
                <a:solidFill>
                  <a:srgbClr val="C00000"/>
                </a:solidFill>
              </a:rPr>
              <a:t> + CTU</a:t>
            </a:r>
          </a:p>
          <a:p>
            <a:pPr marL="514350" indent="-514350">
              <a:spcBef>
                <a:spcPts val="1224"/>
              </a:spcBef>
              <a:buFont typeface="+mj-lt"/>
              <a:buAutoNum type="arabicPeriod" startAt="3"/>
            </a:pPr>
            <a:r>
              <a:rPr lang="en-US" sz="2500" dirty="0">
                <a:solidFill>
                  <a:srgbClr val="C00000"/>
                </a:solidFill>
              </a:rPr>
              <a:t>Examples (Codes)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altLang="zh-CN" sz="2600" dirty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  <a:p>
            <a:pPr marL="0" indent="0">
              <a:spcBef>
                <a:spcPts val="1224"/>
              </a:spcBef>
              <a:buNone/>
            </a:pPr>
            <a:endParaRPr lang="en-US" sz="26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spcBef>
                <a:spcPts val="1224"/>
              </a:spcBef>
              <a:buNone/>
            </a:pPr>
            <a:r>
              <a:rPr lang="en-US" sz="2600" dirty="0">
                <a:solidFill>
                  <a:schemeClr val="accent6">
                    <a:lumMod val="50000"/>
                  </a:schemeClr>
                </a:solidFill>
              </a:rPr>
              <a:t>  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600" dirty="0"/>
              <a:t>    </a:t>
            </a:r>
            <a:br>
              <a:rPr lang="en-US" sz="2600" dirty="0"/>
            </a:b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10/6/20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96247-693C-E24C-8355-EECA17EBE33F}"/>
              </a:ext>
            </a:extLst>
          </p:cNvPr>
          <p:cNvSpPr txBox="1"/>
          <p:nvPr/>
        </p:nvSpPr>
        <p:spPr>
          <a:xfrm>
            <a:off x="161353" y="1371441"/>
            <a:ext cx="28776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Class #12 (Chapter 4.1) </a:t>
            </a:r>
          </a:p>
          <a:p>
            <a:r>
              <a:rPr lang="en-US" sz="2300" dirty="0">
                <a:solidFill>
                  <a:schemeClr val="bg1"/>
                </a:solidFill>
              </a:rPr>
              <a:t>Staggered grids in time and space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4BCCBD1-C72A-194F-9B3E-0E88B0284006}"/>
              </a:ext>
            </a:extLst>
          </p:cNvPr>
          <p:cNvSpPr txBox="1">
            <a:spLocks/>
          </p:cNvSpPr>
          <p:nvPr/>
        </p:nvSpPr>
        <p:spPr>
          <a:xfrm>
            <a:off x="161353" y="4250456"/>
            <a:ext cx="2819401" cy="1790387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85000"/>
              <a:buFont typeface="Wingdings 2"/>
              <a:buNone/>
              <a:defRPr kumimoji="0"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1224"/>
              </a:spcBef>
            </a:pPr>
            <a:r>
              <a:rPr lang="en-US" sz="2000" dirty="0">
                <a:solidFill>
                  <a:schemeClr val="tx1"/>
                </a:solidFill>
              </a:rPr>
              <a:t>Class #13 (Chapter 4.2)</a:t>
            </a:r>
          </a:p>
          <a:p>
            <a:pPr fontAlgn="auto">
              <a:spcBef>
                <a:spcPts val="1224"/>
              </a:spcBef>
            </a:pPr>
            <a:r>
              <a:rPr lang="en-US" sz="2000" dirty="0">
                <a:solidFill>
                  <a:schemeClr val="tx1"/>
                </a:solidFill>
              </a:rPr>
              <a:t>1) PDE with two variables</a:t>
            </a:r>
          </a:p>
          <a:p>
            <a:pPr fontAlgn="auto">
              <a:spcBef>
                <a:spcPts val="1224"/>
              </a:spcBef>
            </a:pPr>
            <a:r>
              <a:rPr lang="en-US" sz="2000" dirty="0">
                <a:solidFill>
                  <a:schemeClr val="tx1"/>
                </a:solidFill>
              </a:rPr>
              <a:t>2) Lax-</a:t>
            </a:r>
            <a:r>
              <a:rPr lang="en-US" sz="2000" dirty="0" err="1">
                <a:solidFill>
                  <a:schemeClr val="tx1"/>
                </a:solidFill>
              </a:rPr>
              <a:t>Wendroff</a:t>
            </a:r>
            <a:r>
              <a:rPr lang="en-US" sz="2000" dirty="0">
                <a:solidFill>
                  <a:schemeClr val="tx1"/>
                </a:solidFill>
              </a:rPr>
              <a:t> + CTU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AD8B01A-DD02-FF4A-86C5-E50CBA8C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3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2FC3-67D4-AA41-BEAE-8EF61904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pperplate" panose="02000504000000020004" pitchFamily="2" charset="77"/>
              </a:rPr>
              <a:t>2D Advection Problem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9018B-8A1A-5847-A9A2-1B0C010C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10/6/20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6B980-076B-104A-9680-D847DEB9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6AEC23-19D7-BD46-9B19-F35372EAB70A}"/>
                  </a:ext>
                </a:extLst>
              </p:cNvPr>
              <p:cNvSpPr txBox="1"/>
              <p:nvPr/>
            </p:nvSpPr>
            <p:spPr>
              <a:xfrm>
                <a:off x="251617" y="1632931"/>
                <a:ext cx="3634583" cy="86696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𝐴𝑑𝑣𝑒𝑐𝑡𝑖𝑜𝑛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:         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6AEC23-19D7-BD46-9B19-F35372EAB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7" y="1632931"/>
                <a:ext cx="3634583" cy="866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3A58CF7-35FA-6846-B424-8BE9415032AE}"/>
              </a:ext>
            </a:extLst>
          </p:cNvPr>
          <p:cNvSpPr txBox="1"/>
          <p:nvPr/>
        </p:nvSpPr>
        <p:spPr>
          <a:xfrm>
            <a:off x="990600" y="2781486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Discrete-dispersion Relation to evaluate stability of various schemes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6B89649-0D45-AD45-8788-AB84E70A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5370AF-C895-954A-8F02-A05517EB0D07}"/>
                  </a:ext>
                </a:extLst>
              </p:cNvPr>
              <p:cNvSpPr txBox="1"/>
              <p:nvPr/>
            </p:nvSpPr>
            <p:spPr>
              <a:xfrm>
                <a:off x="4539842" y="1647631"/>
                <a:ext cx="4323431" cy="93794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𝐴𝑑𝑣𝑒𝑐𝑡𝑖𝑜𝑛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:         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𝑈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5370AF-C895-954A-8F02-A05517EB0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842" y="1647631"/>
                <a:ext cx="4323431" cy="9379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3777B001-6E8B-A945-B36B-8590548FE2A6}"/>
              </a:ext>
            </a:extLst>
          </p:cNvPr>
          <p:cNvSpPr/>
          <p:nvPr/>
        </p:nvSpPr>
        <p:spPr>
          <a:xfrm>
            <a:off x="3904487" y="2003654"/>
            <a:ext cx="635355" cy="1719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35D32B-219C-7044-BC63-6B38D2CD46F4}"/>
                  </a:ext>
                </a:extLst>
              </p:cNvPr>
              <p:cNvSpPr txBox="1"/>
              <p:nvPr/>
            </p:nvSpPr>
            <p:spPr>
              <a:xfrm>
                <a:off x="1166788" y="3962400"/>
                <a:ext cx="3055376" cy="100027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U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U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35D32B-219C-7044-BC63-6B38D2CD4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788" y="3962400"/>
                <a:ext cx="3055376" cy="1000274"/>
              </a:xfrm>
              <a:prstGeom prst="rect">
                <a:avLst/>
              </a:prstGeom>
              <a:blipFill>
                <a:blip r:embed="rId4"/>
                <a:stretch>
                  <a:fillRect l="-826" r="-413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CC440B0-0C65-BF4A-93F6-04581A9B0536}"/>
              </a:ext>
            </a:extLst>
          </p:cNvPr>
          <p:cNvSpPr txBox="1"/>
          <p:nvPr/>
        </p:nvSpPr>
        <p:spPr>
          <a:xfrm>
            <a:off x="190244" y="3445458"/>
            <a:ext cx="3584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E7B04"/>
                </a:solidFill>
              </a:rPr>
              <a:t>Leapfrog/Center space</a:t>
            </a:r>
          </a:p>
          <a:p>
            <a:endParaRPr lang="en-US" sz="2000" dirty="0">
              <a:solidFill>
                <a:srgbClr val="0E7B0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2B2B57-9DE5-2840-97A7-0A434D9D06DA}"/>
                  </a:ext>
                </a:extLst>
              </p:cNvPr>
              <p:cNvSpPr txBox="1"/>
              <p:nvPr/>
            </p:nvSpPr>
            <p:spPr>
              <a:xfrm>
                <a:off x="3536364" y="4009998"/>
                <a:ext cx="4985532" cy="8383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groupCh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2B2B57-9DE5-2840-97A7-0A434D9D0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364" y="4009998"/>
                <a:ext cx="4985532" cy="8383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7CEFB4-D157-4B4C-BD33-78B4A50C42A5}"/>
                  </a:ext>
                </a:extLst>
              </p:cNvPr>
              <p:cNvSpPr/>
              <p:nvPr/>
            </p:nvSpPr>
            <p:spPr>
              <a:xfrm>
                <a:off x="270152" y="5257800"/>
                <a:ext cx="3671839" cy="7284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𝑠𝑖𝑛𝑘</m:t>
                      </m:r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7CEFB4-D157-4B4C-BD33-78B4A50C4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2" y="5257800"/>
                <a:ext cx="3671839" cy="728405"/>
              </a:xfrm>
              <a:prstGeom prst="rect">
                <a:avLst/>
              </a:prstGeom>
              <a:blipFill>
                <a:blip r:embed="rId6"/>
                <a:stretch>
                  <a:fillRect b="-5085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A53761-C1B8-164A-9C5C-7D23CC09D275}"/>
                  </a:ext>
                </a:extLst>
              </p:cNvPr>
              <p:cNvSpPr/>
              <p:nvPr/>
            </p:nvSpPr>
            <p:spPr>
              <a:xfrm>
                <a:off x="5745745" y="4919762"/>
                <a:ext cx="2743200" cy="138268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d>
                      <m:r>
                        <a:rPr lang="en-US" sz="220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2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1,  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if</m:t>
                      </m:r>
                      <m:r>
                        <a:rPr lang="en-US" sz="22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sz="22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220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200" dirty="0">
                  <a:solidFill>
                    <a:srgbClr val="0E7B04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A53761-C1B8-164A-9C5C-7D23CC09D2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745" y="4919762"/>
                <a:ext cx="2743200" cy="1382686"/>
              </a:xfrm>
              <a:prstGeom prst="rect">
                <a:avLst/>
              </a:prstGeom>
              <a:blipFill>
                <a:blip r:embed="rId7"/>
                <a:stretch>
                  <a:fillRect b="-90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Arrow 25">
            <a:extLst>
              <a:ext uri="{FF2B5EF4-FFF2-40B4-BE49-F238E27FC236}">
                <a16:creationId xmlns:a16="http://schemas.microsoft.com/office/drawing/2014/main" id="{CAE9B4FB-CAE0-094B-9BD1-CB645A6BC62C}"/>
              </a:ext>
            </a:extLst>
          </p:cNvPr>
          <p:cNvSpPr/>
          <p:nvPr/>
        </p:nvSpPr>
        <p:spPr>
          <a:xfrm>
            <a:off x="3956407" y="5530688"/>
            <a:ext cx="1758593" cy="2021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72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C532-66DC-EA4B-8BCC-FF7668D3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4C3F57-AA4D-7A4E-A1E0-2AEFB017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7977" y="6418092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/>
              <a:t>10/6/20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30DD-3580-064B-91ED-A481AFA0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DAF66-BB7D-5E41-9132-AC468EBB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805B33-7C2E-EF4C-92AC-082BFA2DCA7B}"/>
              </a:ext>
            </a:extLst>
          </p:cNvPr>
          <p:cNvSpPr txBox="1">
            <a:spLocks/>
          </p:cNvSpPr>
          <p:nvPr/>
        </p:nvSpPr>
        <p:spPr>
          <a:xfrm>
            <a:off x="301752" y="26742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Copperplate" panose="02000504000000020004" pitchFamily="2" charset="77"/>
              </a:rPr>
              <a:t>Discrete-Dispersion Relation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365A87-1A99-934D-A443-13A94C31C52D}"/>
                  </a:ext>
                </a:extLst>
              </p:cNvPr>
              <p:cNvSpPr txBox="1"/>
              <p:nvPr/>
            </p:nvSpPr>
            <p:spPr>
              <a:xfrm>
                <a:off x="533400" y="1538964"/>
                <a:ext cx="2590800" cy="954877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𝑈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365A87-1A99-934D-A443-13A94C31C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538964"/>
                <a:ext cx="2590800" cy="954877"/>
              </a:xfrm>
              <a:prstGeom prst="rect">
                <a:avLst/>
              </a:prstGeom>
              <a:blipFill>
                <a:blip r:embed="rId2"/>
                <a:stretch>
                  <a:fillRect l="-2427" r="-485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EC967FCA-428F-AA43-9A85-C276D229BAED}"/>
              </a:ext>
            </a:extLst>
          </p:cNvPr>
          <p:cNvSpPr/>
          <p:nvPr/>
        </p:nvSpPr>
        <p:spPr>
          <a:xfrm>
            <a:off x="3428999" y="1895491"/>
            <a:ext cx="1719943" cy="2013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13242B-2E90-7A4F-AD3D-A0FD64680502}"/>
                  </a:ext>
                </a:extLst>
              </p:cNvPr>
              <p:cNvSpPr txBox="1"/>
              <p:nvPr/>
            </p:nvSpPr>
            <p:spPr>
              <a:xfrm>
                <a:off x="5307729" y="1711668"/>
                <a:ext cx="3505200" cy="57490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U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13242B-2E90-7A4F-AD3D-A0FD64680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29" y="1711668"/>
                <a:ext cx="3505200" cy="574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B44717D-A529-5D43-870C-92292D3C93B7}"/>
              </a:ext>
            </a:extLst>
          </p:cNvPr>
          <p:cNvSpPr txBox="1"/>
          <p:nvPr/>
        </p:nvSpPr>
        <p:spPr>
          <a:xfrm>
            <a:off x="3628136" y="1462551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E7B04"/>
                </a:solidFill>
              </a:rPr>
              <a:t>leapfrog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FCE12D-25B1-1544-9827-9F3B37ECD0D0}"/>
              </a:ext>
            </a:extLst>
          </p:cNvPr>
          <p:cNvSpPr txBox="1"/>
          <p:nvPr/>
        </p:nvSpPr>
        <p:spPr>
          <a:xfrm>
            <a:off x="3438308" y="2096882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E7B04"/>
                </a:solidFill>
              </a:rPr>
              <a:t>Center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569C2E-6196-1F4E-AFA6-97D9CD029942}"/>
                  </a:ext>
                </a:extLst>
              </p:cNvPr>
              <p:cNvSpPr txBox="1"/>
              <p:nvPr/>
            </p:nvSpPr>
            <p:spPr>
              <a:xfrm>
                <a:off x="2162691" y="2800848"/>
                <a:ext cx="4079224" cy="670183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569C2E-6196-1F4E-AFA6-97D9CD029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691" y="2800848"/>
                <a:ext cx="4079224" cy="670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own Arrow 14">
            <a:extLst>
              <a:ext uri="{FF2B5EF4-FFF2-40B4-BE49-F238E27FC236}">
                <a16:creationId xmlns:a16="http://schemas.microsoft.com/office/drawing/2014/main" id="{7F198705-6F25-9B46-A87B-B3C8E17B3A6C}"/>
              </a:ext>
            </a:extLst>
          </p:cNvPr>
          <p:cNvSpPr/>
          <p:nvPr/>
        </p:nvSpPr>
        <p:spPr>
          <a:xfrm>
            <a:off x="4021124" y="3496778"/>
            <a:ext cx="340564" cy="61802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87B4CA-28E2-0741-BB70-B3C5E33E8457}"/>
              </a:ext>
            </a:extLst>
          </p:cNvPr>
          <p:cNvSpPr txBox="1"/>
          <p:nvPr/>
        </p:nvSpPr>
        <p:spPr>
          <a:xfrm>
            <a:off x="368644" y="3562290"/>
            <a:ext cx="473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+mj-lt"/>
              </a:rPr>
              <a:t>discrete-dispersion relation: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CEAAFB3-041B-114B-885A-D8F551DB3446}"/>
                  </a:ext>
                </a:extLst>
              </p:cNvPr>
              <p:cNvSpPr/>
              <p:nvPr/>
            </p:nvSpPr>
            <p:spPr>
              <a:xfrm>
                <a:off x="1975619" y="4114800"/>
                <a:ext cx="426629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m:rPr>
                          <m:sty m:val="p"/>
                        </m:rPr>
                        <a:rPr lang="en-US" sz="22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m:rPr>
                          <m:sty m:val="p"/>
                        </m:rPr>
                        <a:rPr lang="en-US" sz="22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CEAAFB3-041B-114B-885A-D8F551DB3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619" y="4114800"/>
                <a:ext cx="4266296" cy="430887"/>
              </a:xfrm>
              <a:prstGeom prst="rect">
                <a:avLst/>
              </a:prstGeom>
              <a:blipFill>
                <a:blip r:embed="rId5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B6C476-111B-7648-8F98-02E30E4E77D0}"/>
                  </a:ext>
                </a:extLst>
              </p:cNvPr>
              <p:cNvSpPr txBox="1"/>
              <p:nvPr/>
            </p:nvSpPr>
            <p:spPr>
              <a:xfrm>
                <a:off x="1561" y="4469131"/>
                <a:ext cx="7413984" cy="723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𝑐𝑜𝑢𝑟𝑎𝑛𝑡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𝑛𝑢𝑚𝑏𝑒𝑟𝑠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𝑑𝑖𝑟𝑒𝑐𝑡𝑖𝑜𝑛𝑠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B6C476-111B-7648-8F98-02E30E4E7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" y="4469131"/>
                <a:ext cx="7413984" cy="723147"/>
              </a:xfrm>
              <a:prstGeom prst="rect">
                <a:avLst/>
              </a:prstGeom>
              <a:blipFill>
                <a:blip r:embed="rId6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5824D9A1-B48B-E140-B34E-86438FBE76E7}"/>
              </a:ext>
            </a:extLst>
          </p:cNvPr>
          <p:cNvSpPr/>
          <p:nvPr/>
        </p:nvSpPr>
        <p:spPr>
          <a:xfrm>
            <a:off x="6200357" y="4217142"/>
            <a:ext cx="429043" cy="232125"/>
          </a:xfrm>
          <a:prstGeom prst="rightArrow">
            <a:avLst/>
          </a:prstGeom>
          <a:solidFill>
            <a:srgbClr val="0E7B04"/>
          </a:solidFill>
          <a:ln>
            <a:solidFill>
              <a:srgbClr val="0E7B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61BE3D3-4782-034A-95E1-BBAD9521DFA4}"/>
                  </a:ext>
                </a:extLst>
              </p:cNvPr>
              <p:cNvSpPr/>
              <p:nvPr/>
            </p:nvSpPr>
            <p:spPr>
              <a:xfrm>
                <a:off x="6601243" y="4114800"/>
                <a:ext cx="205375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200" dirty="0">
                  <a:solidFill>
                    <a:srgbClr val="0E7B04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61BE3D3-4782-034A-95E1-BBAD9521D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243" y="4114800"/>
                <a:ext cx="2053755" cy="430887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E10D34-C7DC-BE41-918C-98FC4CE79422}"/>
                  </a:ext>
                </a:extLst>
              </p:cNvPr>
              <p:cNvSpPr txBox="1"/>
              <p:nvPr/>
            </p:nvSpPr>
            <p:spPr>
              <a:xfrm>
                <a:off x="284645" y="5162490"/>
                <a:ext cx="7010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𝑠𝑢𝑝𝑝𝑜𝑠𝑒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∆</m:t>
                    </m:r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+mj-lt"/>
                  </a:rPr>
                  <a:t>=</a:t>
                </a:r>
                <a:r>
                  <a: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E10D34-C7DC-BE41-918C-98FC4CE7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45" y="5162490"/>
                <a:ext cx="7010400" cy="400110"/>
              </a:xfrm>
              <a:prstGeom prst="rect">
                <a:avLst/>
              </a:prstGeom>
              <a:blipFill>
                <a:blip r:embed="rId8"/>
                <a:stretch>
                  <a:fillRect t="-909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FAA02A-C69C-3E49-883E-3ECCEC9AA5CC}"/>
                  </a:ext>
                </a:extLst>
              </p:cNvPr>
              <p:cNvSpPr/>
              <p:nvPr/>
            </p:nvSpPr>
            <p:spPr>
              <a:xfrm>
                <a:off x="1256609" y="5662565"/>
                <a:ext cx="3412363" cy="670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20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20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0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000" dirty="0">
                  <a:solidFill>
                    <a:srgbClr val="0E7B04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FAA02A-C69C-3E49-883E-3ECCEC9AA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609" y="5662565"/>
                <a:ext cx="3412363" cy="670696"/>
              </a:xfrm>
              <a:prstGeom prst="rect">
                <a:avLst/>
              </a:prstGeom>
              <a:blipFill>
                <a:blip r:embed="rId9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24">
            <a:extLst>
              <a:ext uri="{FF2B5EF4-FFF2-40B4-BE49-F238E27FC236}">
                <a16:creationId xmlns:a16="http://schemas.microsoft.com/office/drawing/2014/main" id="{458334BE-0C77-F040-B220-97F965F76A8D}"/>
              </a:ext>
            </a:extLst>
          </p:cNvPr>
          <p:cNvSpPr/>
          <p:nvPr/>
        </p:nvSpPr>
        <p:spPr>
          <a:xfrm>
            <a:off x="6350897" y="5254275"/>
            <a:ext cx="429043" cy="232125"/>
          </a:xfrm>
          <a:prstGeom prst="rightArrow">
            <a:avLst/>
          </a:prstGeom>
          <a:solidFill>
            <a:srgbClr val="0E7B04"/>
          </a:solidFill>
          <a:ln>
            <a:solidFill>
              <a:srgbClr val="0E7B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2C81742-2A80-9E48-8F9E-10C0261D4FD5}"/>
              </a:ext>
            </a:extLst>
          </p:cNvPr>
          <p:cNvSpPr/>
          <p:nvPr/>
        </p:nvSpPr>
        <p:spPr>
          <a:xfrm>
            <a:off x="4508653" y="5916103"/>
            <a:ext cx="429043" cy="232125"/>
          </a:xfrm>
          <a:prstGeom prst="rightArrow">
            <a:avLst/>
          </a:prstGeom>
          <a:solidFill>
            <a:srgbClr val="0E7B04"/>
          </a:solidFill>
          <a:ln>
            <a:solidFill>
              <a:srgbClr val="0E7B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AA2F6F0-790D-0040-BC9E-40378179E471}"/>
                  </a:ext>
                </a:extLst>
              </p:cNvPr>
              <p:cNvSpPr/>
              <p:nvPr/>
            </p:nvSpPr>
            <p:spPr>
              <a:xfrm>
                <a:off x="5038508" y="5657910"/>
                <a:ext cx="1622559" cy="670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0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  <m:r>
                        <a:rPr lang="en-US" sz="20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000" dirty="0">
                  <a:solidFill>
                    <a:srgbClr val="0E7B04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AA2F6F0-790D-0040-BC9E-40378179E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08" y="5657910"/>
                <a:ext cx="1622559" cy="670696"/>
              </a:xfrm>
              <a:prstGeom prst="rect">
                <a:avLst/>
              </a:prstGeom>
              <a:blipFill>
                <a:blip r:embed="rId10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67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188B-78FD-2A46-AC21-498BB480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Criterion: From 1D to 2D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EA2C5-AA39-DC40-AF07-043CFF9A9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10/6/20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486359-947D-5841-A8D7-1619BE0B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EEAF2-9DFC-354C-B479-C7C32B3D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0E4B7A4-7937-4746-A8C7-FFF89522187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80288" y="1574800"/>
            <a:ext cx="7620000" cy="31496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88F4F8-DB3E-204F-B8AF-FBC578AEE937}"/>
              </a:ext>
            </a:extLst>
          </p:cNvPr>
          <p:cNvSpPr txBox="1"/>
          <p:nvPr/>
        </p:nvSpPr>
        <p:spPr>
          <a:xfrm>
            <a:off x="6952198" y="3784600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Durran’s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BC4FB5-F973-D341-BBAB-DD41DA4D4A8A}"/>
                  </a:ext>
                </a:extLst>
              </p:cNvPr>
              <p:cNvSpPr txBox="1"/>
              <p:nvPr/>
            </p:nvSpPr>
            <p:spPr>
              <a:xfrm>
                <a:off x="747341" y="4874565"/>
                <a:ext cx="7620000" cy="1530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∆</m:t>
                    </m:r>
                    <m:r>
                      <m:rPr>
                        <m:sty m:val="p"/>
                      </m:rPr>
                      <a:rPr lang="en-US" sz="220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sz="2200" i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200" i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200" i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200" b="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b="0" dirty="0">
                    <a:solidFill>
                      <a:srgbClr val="0E7B0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shortest resolvable wavelength is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</m:t>
                    </m:r>
                    <m: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shortest</m:t>
                    </m:r>
                    <m: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wavelength</m:t>
                    </m:r>
                    <m: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resolved</m:t>
                    </m:r>
                    <m: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would</m:t>
                    </m:r>
                    <m: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be</m:t>
                    </m:r>
                    <m: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along</m:t>
                    </m:r>
                    <m: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diagonal</m:t>
                      </m:r>
                      <m:r>
                        <a:rPr lang="en-US" sz="2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direction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this</m:t>
                      </m:r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</m:t>
                      </m:r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factor</m:t>
                      </m:r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ad>
                        <m:radPr>
                          <m:degHide m:val="on"/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comes</m:t>
                      </m:r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200" b="0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BC4FB5-F973-D341-BBAB-DD41DA4D4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41" y="4874565"/>
                <a:ext cx="7620000" cy="1530419"/>
              </a:xfrm>
              <a:prstGeom prst="rect">
                <a:avLst/>
              </a:prstGeom>
              <a:blipFill>
                <a:blip r:embed="rId3"/>
                <a:stretch>
                  <a:fillRect l="-1664" t="-6667" r="-8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A8E05B-2C19-FC49-9FDB-605A1EA1BFE2}"/>
              </a:ext>
            </a:extLst>
          </p:cNvPr>
          <p:cNvCxnSpPr>
            <a:cxnSpLocks/>
          </p:cNvCxnSpPr>
          <p:nvPr/>
        </p:nvCxnSpPr>
        <p:spPr>
          <a:xfrm flipV="1">
            <a:off x="3657600" y="1566674"/>
            <a:ext cx="2590800" cy="2514600"/>
          </a:xfrm>
          <a:prstGeom prst="straightConnector1">
            <a:avLst/>
          </a:prstGeom>
          <a:ln w="25400">
            <a:prstDash val="solid"/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34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Arial" pitchFamily="-111" charset="0"/>
              </a:rPr>
              <a:t> </a:t>
            </a:r>
            <a:r>
              <a:rPr lang="en-US" altLang="zh-CN" dirty="0">
                <a:latin typeface="Arial" pitchFamily="-111" charset="0"/>
              </a:rPr>
              <a:t>Average Scheme</a:t>
            </a:r>
            <a:endParaRPr lang="en-US" dirty="0">
              <a:latin typeface="Arial" pitchFamily="-111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50D27-513F-FB42-92C7-8E87E11C5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10/6/20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64784BA-AC7A-FC4F-A50C-6E1855E5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C199F5-088C-4D40-9CAC-DBDA13A4DC9E}"/>
              </a:ext>
            </a:extLst>
          </p:cNvPr>
          <p:cNvSpPr txBox="1"/>
          <p:nvPr/>
        </p:nvSpPr>
        <p:spPr>
          <a:xfrm>
            <a:off x="187861" y="2971800"/>
            <a:ext cx="4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  <a:latin typeface="+mj-lt"/>
              </a:rPr>
              <a:t>Discrete-dispersion relation: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31CC3-96D7-B444-B581-A542CF28EDF4}"/>
                  </a:ext>
                </a:extLst>
              </p:cNvPr>
              <p:cNvSpPr txBox="1"/>
              <p:nvPr/>
            </p:nvSpPr>
            <p:spPr>
              <a:xfrm>
                <a:off x="2775966" y="1727090"/>
                <a:ext cx="3619500" cy="63511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U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31CC3-96D7-B444-B581-A542CF28E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966" y="1727090"/>
                <a:ext cx="3619500" cy="635110"/>
              </a:xfrm>
              <a:prstGeom prst="rect">
                <a:avLst/>
              </a:prstGeom>
              <a:blipFill>
                <a:blip r:embed="rId3"/>
                <a:stretch>
                  <a:fillRect l="-348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A5DE764-622B-4640-9CF7-28C49A9548ED}"/>
                  </a:ext>
                </a:extLst>
              </p:cNvPr>
              <p:cNvSpPr/>
              <p:nvPr/>
            </p:nvSpPr>
            <p:spPr>
              <a:xfrm>
                <a:off x="338155" y="2362200"/>
                <a:ext cx="4611711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/2)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A5DE764-622B-4640-9CF7-28C49A9548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55" y="2362200"/>
                <a:ext cx="4611711" cy="708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30D009A-B829-CC44-BD1D-C20FB087B84F}"/>
                  </a:ext>
                </a:extLst>
              </p:cNvPr>
              <p:cNvSpPr/>
              <p:nvPr/>
            </p:nvSpPr>
            <p:spPr>
              <a:xfrm>
                <a:off x="1884109" y="3352800"/>
                <a:ext cx="5849112" cy="64633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r>
                      <a:rPr lang="en-US" sz="1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func>
                      <m:funcPr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8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func>
                      <m:func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endParaRPr lang="en-US" sz="1800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d>
                        <m:d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30D009A-B829-CC44-BD1D-C20FB087B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109" y="3352800"/>
                <a:ext cx="584911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wn Arrow 7">
            <a:extLst>
              <a:ext uri="{FF2B5EF4-FFF2-40B4-BE49-F238E27FC236}">
                <a16:creationId xmlns:a16="http://schemas.microsoft.com/office/drawing/2014/main" id="{833DFEBA-2D1E-DD4F-8909-C4BC6355CFB3}"/>
              </a:ext>
            </a:extLst>
          </p:cNvPr>
          <p:cNvSpPr/>
          <p:nvPr/>
        </p:nvSpPr>
        <p:spPr>
          <a:xfrm>
            <a:off x="4541520" y="4038600"/>
            <a:ext cx="277368" cy="53625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235D67-DD9B-1746-92A2-0D603F16D793}"/>
              </a:ext>
            </a:extLst>
          </p:cNvPr>
          <p:cNvSpPr txBox="1"/>
          <p:nvPr/>
        </p:nvSpPr>
        <p:spPr>
          <a:xfrm>
            <a:off x="196423" y="4037926"/>
            <a:ext cx="4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  <a:latin typeface="+mj-lt"/>
              </a:rPr>
              <a:t>Stability criterion: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37B40B-E9CA-D048-9A3B-CEF032789B07}"/>
                  </a:ext>
                </a:extLst>
              </p:cNvPr>
              <p:cNvSpPr/>
              <p:nvPr/>
            </p:nvSpPr>
            <p:spPr>
              <a:xfrm>
                <a:off x="2385029" y="4379277"/>
                <a:ext cx="5006371" cy="1030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1⇔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000" dirty="0">
                  <a:solidFill>
                    <a:srgbClr val="0E7B04"/>
                  </a:solidFill>
                </a:endParaRPr>
              </a:p>
              <a:p>
                <a:endParaRPr lang="en-US" sz="2000" dirty="0">
                  <a:solidFill>
                    <a:srgbClr val="0E7B04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37B40B-E9CA-D048-9A3B-CEF032789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029" y="4379277"/>
                <a:ext cx="5006371" cy="10309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14A3760-E46F-A640-8539-698CBFE8CE40}"/>
              </a:ext>
            </a:extLst>
          </p:cNvPr>
          <p:cNvSpPr txBox="1"/>
          <p:nvPr/>
        </p:nvSpPr>
        <p:spPr>
          <a:xfrm>
            <a:off x="385191" y="1383268"/>
            <a:ext cx="840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</a:rPr>
              <a:t>Way to loosen the constraint: take average of the spatial derivative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033CED-C066-9944-B819-0463A527FC9C}"/>
                  </a:ext>
                </a:extLst>
              </p:cNvPr>
              <p:cNvSpPr txBox="1"/>
              <p:nvPr/>
            </p:nvSpPr>
            <p:spPr>
              <a:xfrm>
                <a:off x="196423" y="5125325"/>
                <a:ext cx="7010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𝑠𝑢𝑝𝑝𝑜𝑠𝑒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∆</m:t>
                    </m:r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+mj-lt"/>
                  </a:rPr>
                  <a:t>=</a:t>
                </a:r>
                <a:r>
                  <a: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033CED-C066-9944-B819-0463A527F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23" y="5125325"/>
                <a:ext cx="7010400" cy="400110"/>
              </a:xfrm>
              <a:prstGeom prst="rect">
                <a:avLst/>
              </a:prstGeom>
              <a:blipFill>
                <a:blip r:embed="rId7"/>
                <a:stretch>
                  <a:fillRect t="-1250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90F00CE-B154-4748-BA94-EC15F9F0BB02}"/>
                  </a:ext>
                </a:extLst>
              </p:cNvPr>
              <p:cNvSpPr/>
              <p:nvPr/>
            </p:nvSpPr>
            <p:spPr>
              <a:xfrm>
                <a:off x="1844417" y="5683577"/>
                <a:ext cx="5867400" cy="554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  <m:r>
                      <a:rPr lang="en-US" sz="20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90F00CE-B154-4748-BA94-EC15F9F0B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417" y="5683577"/>
                <a:ext cx="5867400" cy="554191"/>
              </a:xfrm>
              <a:prstGeom prst="rect">
                <a:avLst/>
              </a:prstGeom>
              <a:blipFill>
                <a:blip r:embed="rId8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03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CD33BC-764C-C747-9079-4AEB9F10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10/6/20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66BC8-8D7A-9C41-9A5D-0430083B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09CA1-4BC7-FB42-9B09-C9D34903A8FF}"/>
              </a:ext>
            </a:extLst>
          </p:cNvPr>
          <p:cNvSpPr txBox="1"/>
          <p:nvPr/>
        </p:nvSpPr>
        <p:spPr>
          <a:xfrm>
            <a:off x="2743200" y="152400"/>
            <a:ext cx="3467100" cy="3385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b="0" dirty="0">
                <a:solidFill>
                  <a:srgbClr val="C00000"/>
                </a:solidFill>
                <a:ea typeface="Cambria Math" panose="02040503050406030204" pitchFamily="18" charset="0"/>
              </a:rPr>
              <a:t> Phase Speed Behaviors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EE2B7F1-E840-7F43-A383-45FAF3C72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9EF2EB-D629-C04F-9FEB-BE9691155038}"/>
                  </a:ext>
                </a:extLst>
              </p:cNvPr>
              <p:cNvSpPr txBox="1"/>
              <p:nvPr/>
            </p:nvSpPr>
            <p:spPr>
              <a:xfrm>
                <a:off x="1200150" y="3931272"/>
                <a:ext cx="6553200" cy="140205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𝑛𝑎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1800" b="0" dirty="0"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18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9EF2EB-D629-C04F-9FEB-BE9691155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0" y="3931272"/>
                <a:ext cx="6553200" cy="1402050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3">
            <a:extLst>
              <a:ext uri="{FF2B5EF4-FFF2-40B4-BE49-F238E27FC236}">
                <a16:creationId xmlns:a16="http://schemas.microsoft.com/office/drawing/2014/main" id="{8FD408E9-F7F3-8942-9046-F015B2F0CE80}"/>
              </a:ext>
            </a:extLst>
          </p:cNvPr>
          <p:cNvSpPr txBox="1">
            <a:spLocks noChangeArrowheads="1"/>
          </p:cNvSpPr>
          <p:nvPr/>
        </p:nvSpPr>
        <p:spPr>
          <a:xfrm>
            <a:off x="461215" y="5645470"/>
            <a:ext cx="8031070" cy="121253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sz="2400" dirty="0">
              <a:solidFill>
                <a:srgbClr val="0E7B0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D6251-578E-F84A-A78F-E87D5435B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03" y="483251"/>
            <a:ext cx="5715000" cy="3331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B32DC1-0C03-5A40-93F2-F55032ECDC51}"/>
                  </a:ext>
                </a:extLst>
              </p:cNvPr>
              <p:cNvSpPr txBox="1"/>
              <p:nvPr/>
            </p:nvSpPr>
            <p:spPr>
              <a:xfrm>
                <a:off x="1862934" y="5509459"/>
                <a:ext cx="91249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the angle of mean wind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𝑚𝑎𝑔𝑛𝑖𝑡𝑢𝑑𝑒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𝑤𝑎𝑣𝑒𝑛𝑢𝑚𝑏𝑒𝑟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B32DC1-0C03-5A40-93F2-F55032ECD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934" y="5509459"/>
                <a:ext cx="9124950" cy="646331"/>
              </a:xfrm>
              <a:prstGeom prst="rect">
                <a:avLst/>
              </a:prstGeom>
              <a:blipFill>
                <a:blip r:embed="rId4"/>
                <a:stretch>
                  <a:fillRect l="-278" t="-384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03D5F1-C692-9B4D-88EB-EF549396577E}"/>
              </a:ext>
            </a:extLst>
          </p:cNvPr>
          <p:cNvCxnSpPr>
            <a:cxnSpLocks/>
          </p:cNvCxnSpPr>
          <p:nvPr/>
        </p:nvCxnSpPr>
        <p:spPr>
          <a:xfrm flipV="1">
            <a:off x="1544548" y="1464894"/>
            <a:ext cx="1046252" cy="1049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EA23A1-3BCE-B547-B649-5537E49066EB}"/>
                  </a:ext>
                </a:extLst>
              </p:cNvPr>
              <p:cNvSpPr txBox="1"/>
              <p:nvPr/>
            </p:nvSpPr>
            <p:spPr>
              <a:xfrm>
                <a:off x="1877174" y="2105396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EA23A1-3BCE-B547-B649-5537E4906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174" y="2105396"/>
                <a:ext cx="3810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50AFEE-466D-7441-97D9-F4FAEFDF3DC1}"/>
              </a:ext>
            </a:extLst>
          </p:cNvPr>
          <p:cNvCxnSpPr>
            <a:cxnSpLocks/>
          </p:cNvCxnSpPr>
          <p:nvPr/>
        </p:nvCxnSpPr>
        <p:spPr>
          <a:xfrm flipV="1">
            <a:off x="3675845" y="1828800"/>
            <a:ext cx="743755" cy="6949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F88995-5EE7-FF46-B1E9-F1F231E47DBC}"/>
                  </a:ext>
                </a:extLst>
              </p:cNvPr>
              <p:cNvSpPr txBox="1"/>
              <p:nvPr/>
            </p:nvSpPr>
            <p:spPr>
              <a:xfrm>
                <a:off x="4008471" y="2114549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F88995-5EE7-FF46-B1E9-F1F231E47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71" y="2114549"/>
                <a:ext cx="3810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9733E7-28E5-9440-B3DF-82FD157DCECF}"/>
                  </a:ext>
                </a:extLst>
              </p:cNvPr>
              <p:cNvSpPr txBox="1"/>
              <p:nvPr/>
            </p:nvSpPr>
            <p:spPr>
              <a:xfrm flipH="1">
                <a:off x="5608084" y="1025375"/>
                <a:ext cx="331748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radius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curve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normalized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phase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speed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:</a:t>
                </a:r>
              </a:p>
              <a:p>
                <a:pPr algn="ctr"/>
                <a:r>
                  <a:rPr lang="en-US" sz="1800" dirty="0">
                    <a:latin typeface="Georgia" panose="02040502050405020303" pitchFamily="18" charset="0"/>
                  </a:rPr>
                  <a:t>Depend on </a:t>
                </a:r>
                <a:r>
                  <a:rPr lang="en-US" sz="1800" dirty="0">
                    <a:solidFill>
                      <a:srgbClr val="0070C0"/>
                    </a:solidFill>
                    <a:latin typeface="Georgia" panose="02040502050405020303" pitchFamily="18" charset="0"/>
                  </a:rPr>
                  <a:t>wind directions </a:t>
                </a:r>
                <a:r>
                  <a:rPr lang="en-US" sz="1800" dirty="0">
                    <a:latin typeface="Georgia" panose="02040502050405020303" pitchFamily="18" charset="0"/>
                  </a:rPr>
                  <a:t>&amp; </a:t>
                </a:r>
                <a:r>
                  <a:rPr lang="en-US" sz="1800" dirty="0">
                    <a:solidFill>
                      <a:srgbClr val="0E7B04"/>
                    </a:solidFill>
                    <a:latin typeface="Georgia" panose="02040502050405020303" pitchFamily="18" charset="0"/>
                  </a:rPr>
                  <a:t>wave wavelengths (dispersive)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9733E7-28E5-9440-B3DF-82FD157DC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608084" y="1025375"/>
                <a:ext cx="3317483" cy="1200329"/>
              </a:xfrm>
              <a:prstGeom prst="rect">
                <a:avLst/>
              </a:prstGeom>
              <a:blipFill>
                <a:blip r:embed="rId7"/>
                <a:stretch>
                  <a:fillRect l="-382" r="-382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67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534400" cy="75895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itchFamily="-111" charset="0"/>
              </a:rPr>
              <a:t>Forward-in-time Schemes</a:t>
            </a:r>
            <a:endParaRPr lang="en-US" dirty="0">
              <a:latin typeface="Arial" pitchFamily="-111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50D27-513F-FB42-92C7-8E87E11C5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10/6/20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64784BA-AC7A-FC4F-A50C-6E1855E5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C199F5-088C-4D40-9CAC-DBDA13A4DC9E}"/>
              </a:ext>
            </a:extLst>
          </p:cNvPr>
          <p:cNvSpPr txBox="1"/>
          <p:nvPr/>
        </p:nvSpPr>
        <p:spPr>
          <a:xfrm>
            <a:off x="196423" y="2426221"/>
            <a:ext cx="208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  <a:latin typeface="+mj-lt"/>
              </a:rPr>
              <a:t>Stability criterion: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31CC3-96D7-B444-B581-A542CF28EDF4}"/>
                  </a:ext>
                </a:extLst>
              </p:cNvPr>
              <p:cNvSpPr txBox="1"/>
              <p:nvPr/>
            </p:nvSpPr>
            <p:spPr>
              <a:xfrm>
                <a:off x="2178115" y="1740422"/>
                <a:ext cx="4815202" cy="64998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+1/2</m:t>
                          </m:r>
                        </m:sup>
                      </m:sSubSup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U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1/2,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−1/2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31CC3-96D7-B444-B581-A542CF28E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115" y="1740422"/>
                <a:ext cx="4815202" cy="6499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30D009A-B829-CC44-BD1D-C20FB087B84F}"/>
                  </a:ext>
                </a:extLst>
              </p:cNvPr>
              <p:cNvSpPr/>
              <p:nvPr/>
            </p:nvSpPr>
            <p:spPr>
              <a:xfrm>
                <a:off x="2884685" y="2754868"/>
                <a:ext cx="3313670" cy="36933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</m:t>
                      </m:r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1800" b="0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30D009A-B829-CC44-BD1D-C20FB087B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685" y="2754868"/>
                <a:ext cx="3313670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4235D67-DD9B-1746-92A2-0D603F16D793}"/>
              </a:ext>
            </a:extLst>
          </p:cNvPr>
          <p:cNvSpPr txBox="1"/>
          <p:nvPr/>
        </p:nvSpPr>
        <p:spPr>
          <a:xfrm>
            <a:off x="196423" y="3200400"/>
            <a:ext cx="4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  <a:latin typeface="+mj-lt"/>
              </a:rPr>
              <a:t>Taylor expansion, the truncation error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37B40B-E9CA-D048-9A3B-CEF032789B07}"/>
                  </a:ext>
                </a:extLst>
              </p:cNvPr>
              <p:cNvSpPr/>
              <p:nvPr/>
            </p:nvSpPr>
            <p:spPr>
              <a:xfrm>
                <a:off x="937184" y="3636763"/>
                <a:ext cx="7422032" cy="695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𝑈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𝑈𝑉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rgbClr val="0E7B04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37B40B-E9CA-D048-9A3B-CEF032789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84" y="3636763"/>
                <a:ext cx="7422032" cy="695447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14A3760-E46F-A640-8539-698CBFE8CE40}"/>
              </a:ext>
            </a:extLst>
          </p:cNvPr>
          <p:cNvSpPr txBox="1"/>
          <p:nvPr/>
        </p:nvSpPr>
        <p:spPr>
          <a:xfrm>
            <a:off x="385191" y="1383268"/>
            <a:ext cx="840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</a:rPr>
              <a:t>Forward-in-time and upstream scheme: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033CED-C066-9944-B819-0463A527FC9C}"/>
                  </a:ext>
                </a:extLst>
              </p:cNvPr>
              <p:cNvSpPr txBox="1"/>
              <p:nvPr/>
            </p:nvSpPr>
            <p:spPr>
              <a:xfrm>
                <a:off x="196422" y="4419600"/>
                <a:ext cx="8795177" cy="60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E7B04"/>
                    </a:solidFill>
                    <a:latin typeface="+mj-lt"/>
                  </a:rPr>
                  <a:t>The coefficient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0E7B0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E7B0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rgbClr val="0E7B0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𝑈𝑉</m:t>
                    </m:r>
                    <m:f>
                      <m:fPr>
                        <m:ctrlP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E7B04"/>
                    </a:solidFill>
                    <a:latin typeface="+mj-lt"/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E7B0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solidFill>
                          <a:srgbClr val="0E7B0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0E7B04"/>
                    </a:solidFill>
                    <a:latin typeface="+mj-lt"/>
                  </a:rPr>
                  <a:t> error term has directional preference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033CED-C066-9944-B819-0463A527F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22" y="4419600"/>
                <a:ext cx="8795177" cy="606769"/>
              </a:xfrm>
              <a:prstGeom prst="rect">
                <a:avLst/>
              </a:prstGeom>
              <a:blipFill>
                <a:blip r:embed="rId6"/>
                <a:stretch>
                  <a:fillRect l="-576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90F00CE-B154-4748-BA94-EC15F9F0BB02}"/>
                  </a:ext>
                </a:extLst>
              </p:cNvPr>
              <p:cNvSpPr/>
              <p:nvPr/>
            </p:nvSpPr>
            <p:spPr>
              <a:xfrm>
                <a:off x="883920" y="4953000"/>
                <a:ext cx="7315200" cy="60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𝑤𝑒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𝑤𝑟𝑖𝑡𝑒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𝑡h𝑒𝑛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90F00CE-B154-4748-BA94-EC15F9F0B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" y="4953000"/>
                <a:ext cx="7315200" cy="606769"/>
              </a:xfrm>
              <a:prstGeom prst="rect">
                <a:avLst/>
              </a:prstGeom>
              <a:blipFill>
                <a:blip r:embed="rId7"/>
                <a:stretch>
                  <a:fillRect l="-347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34D64B1-540E-1F4F-B670-E9F6F64587D4}"/>
              </a:ext>
            </a:extLst>
          </p:cNvPr>
          <p:cNvSpPr/>
          <p:nvPr/>
        </p:nvSpPr>
        <p:spPr>
          <a:xfrm>
            <a:off x="6858000" y="3581400"/>
            <a:ext cx="1501216" cy="840477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3475EE-848A-F344-B0E5-58A5336D7432}"/>
              </a:ext>
            </a:extLst>
          </p:cNvPr>
          <p:cNvSpPr txBox="1"/>
          <p:nvPr/>
        </p:nvSpPr>
        <p:spPr>
          <a:xfrm>
            <a:off x="391856" y="5528846"/>
            <a:ext cx="8162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  <a:cs typeface="Arial" panose="020B0604020202020204" pitchFamily="34" charset="0"/>
              </a:rPr>
              <a:t>“Diffusive” along r and “</a:t>
            </a:r>
            <a:r>
              <a:rPr lang="en-US" sz="2000" dirty="0" err="1">
                <a:latin typeface="+mn-lt"/>
                <a:cs typeface="Arial" panose="020B0604020202020204" pitchFamily="34" charset="0"/>
              </a:rPr>
              <a:t>antidiffusive</a:t>
            </a:r>
            <a:r>
              <a:rPr lang="en-US" sz="2000" dirty="0">
                <a:latin typeface="+mn-lt"/>
                <a:cs typeface="Arial" panose="020B0604020202020204" pitchFamily="34" charset="0"/>
              </a:rPr>
              <a:t>” along s, which tends to distort solution, elongated in one direction, and shortening in the other. </a:t>
            </a:r>
          </a:p>
        </p:txBody>
      </p:sp>
    </p:spTree>
    <p:extLst>
      <p:ext uri="{BB962C8B-B14F-4D97-AF65-F5344CB8AC3E}">
        <p14:creationId xmlns:p14="http://schemas.microsoft.com/office/powerpoint/2010/main" val="411180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5A6E8B-F3FE-B14D-9A59-9874BA85A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10/6/20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4B3CB-2EBE-7A4E-AE59-7D5AC5E9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A0261-7BFC-9C45-826D-ABC8466C3B4D}"/>
              </a:ext>
            </a:extLst>
          </p:cNvPr>
          <p:cNvSpPr txBox="1"/>
          <p:nvPr/>
        </p:nvSpPr>
        <p:spPr>
          <a:xfrm>
            <a:off x="1371600" y="180146"/>
            <a:ext cx="6096000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a typeface="Cambria Math" panose="02040503050406030204" pitchFamily="18" charset="0"/>
              </a:rPr>
              <a:t>Problem of 2-D Upstream Scheme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077BAF1-DFED-3040-A5F4-89CEE433C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p:pic>
        <p:nvPicPr>
          <p:cNvPr id="3" name="Online Media 2" descr="Advection_2D_ForwardTimeUpstream0.70711.mp4">
            <a:hlinkClick r:id="" action="ppaction://media"/>
            <a:extLst>
              <a:ext uri="{FF2B5EF4-FFF2-40B4-BE49-F238E27FC236}">
                <a16:creationId xmlns:a16="http://schemas.microsoft.com/office/drawing/2014/main" id="{9C438914-407D-D744-9A3C-6A096BD285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333" t="4589" r="8333" b="4589"/>
          <a:stretch/>
        </p:blipFill>
        <p:spPr>
          <a:xfrm>
            <a:off x="990600" y="685800"/>
            <a:ext cx="7010400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9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{7CC52A0E-4913-E740-9990-53448C2E12E3}tf10001060</Template>
  <TotalTime>19354</TotalTime>
  <Words>974</Words>
  <Application>Microsoft Macintosh PowerPoint</Application>
  <PresentationFormat>Letter Paper (8.5x11 in)</PresentationFormat>
  <Paragraphs>163</Paragraphs>
  <Slides>13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Cambria Math</vt:lpstr>
      <vt:lpstr>Copperplate</vt:lpstr>
      <vt:lpstr>Georgia</vt:lpstr>
      <vt:lpstr>Times New Roman</vt:lpstr>
      <vt:lpstr>Wingdings</vt:lpstr>
      <vt:lpstr>Wingdings 2</vt:lpstr>
      <vt:lpstr>Civic</vt:lpstr>
      <vt:lpstr>PHYS 8750 Numerical Fluid Dynamics</vt:lpstr>
      <vt:lpstr>PHYS 8750 </vt:lpstr>
      <vt:lpstr>2D Advection Problem</vt:lpstr>
      <vt:lpstr>PowerPoint Presentation</vt:lpstr>
      <vt:lpstr>Stability Criterion: From 1D to 2D</vt:lpstr>
      <vt:lpstr> Average Scheme</vt:lpstr>
      <vt:lpstr>PowerPoint Presentation</vt:lpstr>
      <vt:lpstr>Forward-in-time Schemes</vt:lpstr>
      <vt:lpstr>PowerPoint Presentation</vt:lpstr>
      <vt:lpstr>Corner Transport Upstream (CTU) Method</vt:lpstr>
      <vt:lpstr>Lax-Wendroff-CTU Method</vt:lpstr>
      <vt:lpstr>PowerPoint Presentation</vt:lpstr>
      <vt:lpstr>PowerPoint Presentation</vt:lpstr>
    </vt:vector>
  </TitlesOfParts>
  <Company>University of Illinois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Atms 502</dc:title>
  <dc:creator>Brian Jewett</dc:creator>
  <cp:lastModifiedBy>Xian Lu</cp:lastModifiedBy>
  <cp:revision>1512</cp:revision>
  <cp:lastPrinted>2020-09-25T15:45:55Z</cp:lastPrinted>
  <dcterms:created xsi:type="dcterms:W3CDTF">2011-08-23T15:17:26Z</dcterms:created>
  <dcterms:modified xsi:type="dcterms:W3CDTF">2020-10-06T13:38:31Z</dcterms:modified>
</cp:coreProperties>
</file>